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84" r:id="rId9"/>
    <p:sldId id="285" r:id="rId10"/>
    <p:sldId id="259" r:id="rId11"/>
    <p:sldId id="260" r:id="rId12"/>
    <p:sldId id="266" r:id="rId13"/>
    <p:sldId id="286" r:id="rId14"/>
    <p:sldId id="288" r:id="rId15"/>
    <p:sldId id="287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4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42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0264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1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12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8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09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9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9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52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9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1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7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2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2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0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084F-D915-4341-BB7C-CAF7F796B94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B1E4-1D0C-467A-B530-CDE84C8CF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228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782637"/>
            <a:ext cx="9001462" cy="817563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 </a:t>
            </a:r>
            <a:r>
              <a:rPr lang="zh-CN" altLang="en-US" dirty="0"/>
              <a:t>消消乐实验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298" y="1773238"/>
            <a:ext cx="9001462" cy="1655762"/>
          </a:xfrm>
        </p:spPr>
        <p:txBody>
          <a:bodyPr/>
          <a:lstStyle/>
          <a:p>
            <a:r>
              <a:rPr lang="zh-CN" altLang="en-US" dirty="0"/>
              <a:t>李若龙 </a:t>
            </a:r>
            <a:r>
              <a:rPr lang="en-US" altLang="zh-CN" dirty="0"/>
              <a:t>2018171028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A65F8E-892B-4DEA-8660-4CB26F05C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67881" y="2438401"/>
            <a:ext cx="5456238" cy="396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9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189" y="274319"/>
            <a:ext cx="9001462" cy="1030923"/>
          </a:xfrm>
        </p:spPr>
        <p:txBody>
          <a:bodyPr/>
          <a:lstStyle/>
          <a:p>
            <a:r>
              <a:rPr lang="zh-CN" altLang="en-US" dirty="0"/>
              <a:t>消消乐：回溯剪枝法求解原理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B33BCB-1ED1-4F17-B910-D35320EBE1DC}"/>
              </a:ext>
            </a:extLst>
          </p:cNvPr>
          <p:cNvSpPr txBox="1"/>
          <p:nvPr/>
        </p:nvSpPr>
        <p:spPr>
          <a:xfrm>
            <a:off x="1711370" y="1542902"/>
            <a:ext cx="9000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剪枝优化：不一定要对所有的状态都进行递归，而是选取前</a:t>
            </a:r>
            <a:r>
              <a:rPr lang="en-US" altLang="zh-CN" dirty="0" err="1"/>
              <a:t>topk</a:t>
            </a:r>
            <a:r>
              <a:rPr lang="zh-CN" altLang="zh-CN" dirty="0"/>
              <a:t>大的状态进行递归，这很容易剪掉一些显然不可能是最大答案的分支，</a:t>
            </a:r>
            <a:r>
              <a:rPr lang="en-US" altLang="zh-CN" dirty="0" err="1"/>
              <a:t>topk</a:t>
            </a:r>
            <a:r>
              <a:rPr lang="zh-CN" altLang="zh-CN" dirty="0"/>
              <a:t>的选择可以是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7</a:t>
            </a:r>
            <a:r>
              <a:rPr lang="zh-CN" altLang="zh-CN" dirty="0"/>
              <a:t>，</a:t>
            </a:r>
            <a:r>
              <a:rPr lang="en-US" altLang="zh-CN" dirty="0"/>
              <a:t>….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74BAC-587C-4B96-A657-D2DDE2E5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95" y="2466232"/>
            <a:ext cx="6781800" cy="4229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583E33-7BEF-4AFF-9A36-DFE4F6EBE0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205" y="2466232"/>
            <a:ext cx="50577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229" y="314959"/>
            <a:ext cx="9001462" cy="1041083"/>
          </a:xfrm>
        </p:spPr>
        <p:txBody>
          <a:bodyPr/>
          <a:lstStyle/>
          <a:p>
            <a:r>
              <a:rPr lang="zh-CN" altLang="en-US" dirty="0"/>
              <a:t>消消乐：记忆化搜索原理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966EAC-0E1B-48EC-9831-F7F7DD197F45}"/>
              </a:ext>
            </a:extLst>
          </p:cNvPr>
          <p:cNvSpPr txBox="1"/>
          <p:nvPr/>
        </p:nvSpPr>
        <p:spPr>
          <a:xfrm>
            <a:off x="1239520" y="1473200"/>
            <a:ext cx="972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记忆化：在回溯法的基础上，将答案保存，如果遇</a:t>
            </a:r>
            <a:r>
              <a:rPr lang="zh-CN" altLang="en-US" dirty="0"/>
              <a:t>相同</a:t>
            </a:r>
            <a:r>
              <a:rPr lang="zh-CN" altLang="zh-CN" dirty="0"/>
              <a:t>到状态的棋盘，不必再次求解，直接取保存的答案，节省计算的时间开销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45C30-4700-4B0C-AB08-A5C91CCA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79" y="2599730"/>
            <a:ext cx="8614823" cy="4158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DF1D0C-9478-4623-B3EB-46883F1CCB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098" y="2599730"/>
            <a:ext cx="4300220" cy="2035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3C666B-A784-49C5-85C9-008A5D5B9B55}"/>
              </a:ext>
            </a:extLst>
          </p:cNvPr>
          <p:cNvSpPr txBox="1"/>
          <p:nvPr/>
        </p:nvSpPr>
        <p:spPr>
          <a:xfrm>
            <a:off x="308777" y="4838740"/>
            <a:ext cx="302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</a:t>
            </a:r>
            <a:r>
              <a:rPr lang="zh-CN" altLang="en-US" dirty="0"/>
              <a:t>：使用哈希表存储数据，以达到常数时间的查询与插入数据</a:t>
            </a:r>
          </a:p>
        </p:txBody>
      </p:sp>
    </p:spTree>
    <p:extLst>
      <p:ext uri="{BB962C8B-B14F-4D97-AF65-F5344CB8AC3E}">
        <p14:creationId xmlns:p14="http://schemas.microsoft.com/office/powerpoint/2010/main" val="113712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29" y="304800"/>
            <a:ext cx="9001462" cy="1010602"/>
          </a:xfrm>
        </p:spPr>
        <p:txBody>
          <a:bodyPr/>
          <a:lstStyle/>
          <a:p>
            <a:r>
              <a:rPr lang="zh-CN" altLang="en-US" dirty="0"/>
              <a:t>时间测试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9" y="1375509"/>
            <a:ext cx="4775051" cy="46196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时间测试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01197-D58D-4842-8786-6C3C72C4F067}"/>
              </a:ext>
            </a:extLst>
          </p:cNvPr>
          <p:cNvSpPr txBox="1"/>
          <p:nvPr/>
        </p:nvSpPr>
        <p:spPr>
          <a:xfrm>
            <a:off x="1969694" y="1897578"/>
            <a:ext cx="7500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测试规模：</a:t>
            </a:r>
            <a:r>
              <a:rPr lang="en-US" altLang="zh-CN" dirty="0"/>
              <a:t>k=6 m=8 n=8 x=1,2,3,4,5</a:t>
            </a:r>
            <a:r>
              <a:rPr lang="zh-CN" altLang="zh-CN" dirty="0"/>
              <a:t>，横坐标操作次数，纵坐标时间</a:t>
            </a:r>
            <a:r>
              <a:rPr lang="en-US" altLang="zh-CN" dirty="0"/>
              <a:t>(s)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34F528C-F3DC-4151-940C-8368B2DA2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59647"/>
              </p:ext>
            </p:extLst>
          </p:nvPr>
        </p:nvGraphicFramePr>
        <p:xfrm>
          <a:off x="182955" y="2566572"/>
          <a:ext cx="5252569" cy="177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367">
                  <a:extLst>
                    <a:ext uri="{9D8B030D-6E8A-4147-A177-3AD203B41FA5}">
                      <a16:colId xmlns:a16="http://schemas.microsoft.com/office/drawing/2014/main" val="251370257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3958698967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2563547581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1188404962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2248252172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602246206"/>
                    </a:ext>
                  </a:extLst>
                </a:gridCol>
                <a:gridCol w="750367">
                  <a:extLst>
                    <a:ext uri="{9D8B030D-6E8A-4147-A177-3AD203B41FA5}">
                      <a16:colId xmlns:a16="http://schemas.microsoft.com/office/drawing/2014/main" val="2104994051"/>
                    </a:ext>
                  </a:extLst>
                </a:gridCol>
              </a:tblGrid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操作次数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050439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平均用时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0335836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方法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回溯法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0.0163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0.13165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1.24045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22.2447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4648979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0.00395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0.00465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4559520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0.00265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0.0111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0.02835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0.0623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0490802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0.0079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0.0338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0.10735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0.38155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75208775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0.00955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0.05355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0.2767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1.2918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9852793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记忆化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0.10335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0.52185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5.16725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34284507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C394857-316A-4F6A-AFD2-6166EE2D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2543909"/>
            <a:ext cx="6589974" cy="39609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E2470B-2CE1-4D35-BCBF-9B9402CEC659}"/>
              </a:ext>
            </a:extLst>
          </p:cNvPr>
          <p:cNvSpPr txBox="1"/>
          <p:nvPr/>
        </p:nvSpPr>
        <p:spPr>
          <a:xfrm>
            <a:off x="513078" y="4713499"/>
            <a:ext cx="4688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可以看到，回溯法的时间开销最大，其次是带记忆化的回溯法，在规模增加时，记忆化回溯法的优化效果变好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而对比之下，剪枝回溯法的时间开销则显得非常的小</a:t>
            </a:r>
          </a:p>
        </p:txBody>
      </p:sp>
    </p:spTree>
    <p:extLst>
      <p:ext uri="{BB962C8B-B14F-4D97-AF65-F5344CB8AC3E}">
        <p14:creationId xmlns:p14="http://schemas.microsoft.com/office/powerpoint/2010/main" val="23507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388" y="259020"/>
            <a:ext cx="9001462" cy="820102"/>
          </a:xfrm>
        </p:spPr>
        <p:txBody>
          <a:bodyPr/>
          <a:lstStyle/>
          <a:p>
            <a:r>
              <a:rPr lang="zh-CN" altLang="en-US" dirty="0"/>
              <a:t>时间测试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003" y="1094094"/>
            <a:ext cx="4775051" cy="46196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时间测试</a:t>
            </a:r>
            <a:r>
              <a:rPr lang="en-US" altLang="zh-CN" dirty="0"/>
              <a:t>2 </a:t>
            </a:r>
            <a:r>
              <a:rPr lang="zh-CN" altLang="en-US" dirty="0"/>
              <a:t>去掉回溯法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01197-D58D-4842-8786-6C3C72C4F067}"/>
              </a:ext>
            </a:extLst>
          </p:cNvPr>
          <p:cNvSpPr txBox="1"/>
          <p:nvPr/>
        </p:nvSpPr>
        <p:spPr>
          <a:xfrm>
            <a:off x="1978733" y="1518403"/>
            <a:ext cx="7500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测试规模：</a:t>
            </a:r>
            <a:r>
              <a:rPr lang="en-US" altLang="zh-CN" dirty="0"/>
              <a:t>k=6 m=8 n=8 x=1,2,3,4,5</a:t>
            </a:r>
            <a:r>
              <a:rPr lang="zh-CN" altLang="zh-CN" dirty="0"/>
              <a:t>，横坐标操作次数，纵坐标时间</a:t>
            </a:r>
            <a:r>
              <a:rPr lang="en-US" altLang="zh-CN" dirty="0"/>
              <a:t>(s)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88A4AF7-86EB-495B-84B5-C3F9B9753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6893"/>
              </p:ext>
            </p:extLst>
          </p:nvPr>
        </p:nvGraphicFramePr>
        <p:xfrm>
          <a:off x="808383" y="1980365"/>
          <a:ext cx="4682490" cy="147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0415">
                  <a:extLst>
                    <a:ext uri="{9D8B030D-6E8A-4147-A177-3AD203B41FA5}">
                      <a16:colId xmlns:a16="http://schemas.microsoft.com/office/drawing/2014/main" val="3189041075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1576250704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3119107380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1708303407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1334834149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1154943790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平均用时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5834979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0.00395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0.0024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0.00465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2575895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0.00265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0.0111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0.02835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0.0623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810178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0.0079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0.0338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0.10735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0.38155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2235575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0.00955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0.05355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0.2767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1.2918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577020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32A178-1D15-4E27-AA8E-EED031B5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1980365"/>
            <a:ext cx="5826069" cy="35018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559F4C-7F6F-4175-B743-F2E7DFA8AA7D}"/>
              </a:ext>
            </a:extLst>
          </p:cNvPr>
          <p:cNvSpPr txBox="1"/>
          <p:nvPr/>
        </p:nvSpPr>
        <p:spPr>
          <a:xfrm>
            <a:off x="355656" y="3736658"/>
            <a:ext cx="5587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zh-CN" dirty="0"/>
              <a:t>其中只保留最大的前</a:t>
            </a:r>
            <a:r>
              <a:rPr lang="en-US" altLang="zh-CN" dirty="0"/>
              <a:t>1</a:t>
            </a:r>
            <a:r>
              <a:rPr lang="zh-CN" altLang="zh-CN" dirty="0"/>
              <a:t>个分支，即</a:t>
            </a:r>
            <a:r>
              <a:rPr lang="en-US" altLang="zh-CN" dirty="0" err="1"/>
              <a:t>topk</a:t>
            </a:r>
            <a:r>
              <a:rPr lang="en-US" altLang="zh-CN" dirty="0"/>
              <a:t>=1</a:t>
            </a:r>
            <a:r>
              <a:rPr lang="zh-CN" altLang="zh-CN" dirty="0"/>
              <a:t>的剪枝回溯法（其实退化为贪心法了）耗时最短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只保留最大的前</a:t>
            </a:r>
            <a:r>
              <a:rPr lang="en-US" altLang="zh-CN" dirty="0"/>
              <a:t>7</a:t>
            </a:r>
            <a:r>
              <a:rPr lang="zh-CN" altLang="zh-CN" dirty="0"/>
              <a:t>个分支，即</a:t>
            </a:r>
            <a:r>
              <a:rPr lang="en-US" altLang="zh-CN" dirty="0" err="1"/>
              <a:t>topk</a:t>
            </a:r>
            <a:r>
              <a:rPr lang="en-US" altLang="zh-CN" dirty="0"/>
              <a:t>=7</a:t>
            </a:r>
            <a:r>
              <a:rPr lang="zh-CN" altLang="zh-CN" dirty="0"/>
              <a:t>的剪枝回溯法，用时最长，且</a:t>
            </a:r>
            <a:r>
              <a:rPr lang="zh-CN" altLang="zh-CN" b="1" dirty="0">
                <a:solidFill>
                  <a:srgbClr val="FFFF00"/>
                </a:solidFill>
              </a:rPr>
              <a:t>所有剪枝回溯法的用时都与</a:t>
            </a:r>
            <a:r>
              <a:rPr lang="zh-CN" altLang="en-US" b="1" dirty="0">
                <a:solidFill>
                  <a:srgbClr val="FFFF00"/>
                </a:solidFill>
              </a:rPr>
              <a:t>保留的分支数目</a:t>
            </a:r>
            <a:r>
              <a:rPr lang="en-US" altLang="zh-CN" b="1" dirty="0" err="1">
                <a:solidFill>
                  <a:srgbClr val="FFFF00"/>
                </a:solidFill>
              </a:rPr>
              <a:t>topk</a:t>
            </a:r>
            <a:r>
              <a:rPr lang="zh-CN" altLang="zh-CN" b="1" dirty="0">
                <a:solidFill>
                  <a:srgbClr val="FFFF00"/>
                </a:solidFill>
              </a:rPr>
              <a:t>成正相关，</a:t>
            </a:r>
            <a:r>
              <a:rPr lang="en-US" altLang="zh-CN" b="1" dirty="0" err="1">
                <a:solidFill>
                  <a:srgbClr val="FFFF00"/>
                </a:solidFill>
              </a:rPr>
              <a:t>topk</a:t>
            </a:r>
            <a:r>
              <a:rPr lang="zh-CN" altLang="zh-CN" b="1" dirty="0">
                <a:solidFill>
                  <a:srgbClr val="FFFF00"/>
                </a:solidFill>
              </a:rPr>
              <a:t>越大，保留分支越多，用时越长，这也符合我们的认知</a:t>
            </a:r>
            <a:endParaRPr lang="zh-CN" altLang="zh-CN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1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388" y="259020"/>
            <a:ext cx="9001462" cy="820102"/>
          </a:xfrm>
        </p:spPr>
        <p:txBody>
          <a:bodyPr/>
          <a:lstStyle/>
          <a:p>
            <a:r>
              <a:rPr lang="zh-CN" altLang="en-US" dirty="0"/>
              <a:t>时间测试：不同参数规模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0B7F5A6-95A1-4C64-BFBE-E58C1660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46741"/>
              </p:ext>
            </p:extLst>
          </p:nvPr>
        </p:nvGraphicFramePr>
        <p:xfrm>
          <a:off x="9008021" y="3746769"/>
          <a:ext cx="3152778" cy="35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2089227093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2286624164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837246812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2697911420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2338336907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392252174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72422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2.65275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0.6005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0.23905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0.0691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0.0485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3320572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E4BF2D9C-52E3-4F53-9D2B-802A8FB0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411" y="4102369"/>
            <a:ext cx="4584589" cy="2755631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D5EF2C0-1770-4EA5-8D70-E1D7B888E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27665"/>
              </p:ext>
            </p:extLst>
          </p:nvPr>
        </p:nvGraphicFramePr>
        <p:xfrm>
          <a:off x="4538612" y="1079122"/>
          <a:ext cx="3962400" cy="35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91211015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03892269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8432783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9991439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29978893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7344298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673408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0.01725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0.14655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1.45125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2.9084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7944091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B290528-65D6-473C-8F7C-472713CD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12" y="1434722"/>
            <a:ext cx="4438209" cy="2667647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BC5663A-85E7-44D3-B774-D87BBD5C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46611"/>
              </p:ext>
            </p:extLst>
          </p:nvPr>
        </p:nvGraphicFramePr>
        <p:xfrm>
          <a:off x="106305" y="1079122"/>
          <a:ext cx="3962400" cy="35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9108934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02419422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81858380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60342379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95527316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25876433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640074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0.02625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0.1071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0.46505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1.2864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2.55935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3069881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D32672B1-CFDC-42F5-ABA8-BE8E1844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" y="1434722"/>
            <a:ext cx="4432307" cy="26676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D8CB6A-8261-4FEE-8047-A70F15EE0FB7}"/>
              </a:ext>
            </a:extLst>
          </p:cNvPr>
          <p:cNvSpPr txBox="1"/>
          <p:nvPr/>
        </p:nvSpPr>
        <p:spPr>
          <a:xfrm>
            <a:off x="9372601" y="1878468"/>
            <a:ext cx="2600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可以看到随着</a:t>
            </a:r>
            <a:r>
              <a:rPr lang="en-US" altLang="zh-CN" dirty="0"/>
              <a:t>k</a:t>
            </a:r>
            <a:r>
              <a:rPr lang="zh-CN" altLang="zh-CN" dirty="0"/>
              <a:t>（方块种类）的增加，时间消耗逐渐减小，因为</a:t>
            </a:r>
            <a:r>
              <a:rPr lang="zh-CN" altLang="zh-CN" b="1" dirty="0"/>
              <a:t>大的</a:t>
            </a:r>
            <a:r>
              <a:rPr lang="en-US" altLang="zh-CN" b="1" dirty="0"/>
              <a:t>k</a:t>
            </a:r>
            <a:r>
              <a:rPr lang="zh-CN" altLang="zh-CN" b="1" dirty="0"/>
              <a:t>提供了更少的消除可能性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6E6BCE-C814-4543-A0F9-CA7EB015B92D}"/>
              </a:ext>
            </a:extLst>
          </p:cNvPr>
          <p:cNvSpPr txBox="1"/>
          <p:nvPr/>
        </p:nvSpPr>
        <p:spPr>
          <a:xfrm>
            <a:off x="774641" y="4439188"/>
            <a:ext cx="6664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可以看到随着</a:t>
            </a:r>
            <a:r>
              <a:rPr lang="en-US" altLang="zh-CN" dirty="0" err="1"/>
              <a:t>mn</a:t>
            </a:r>
            <a:r>
              <a:rPr lang="zh-CN" altLang="zh-CN" dirty="0"/>
              <a:t>的增加，时间开销逐渐增大，因为更大的</a:t>
            </a:r>
            <a:r>
              <a:rPr lang="en-US" altLang="zh-CN" dirty="0" err="1"/>
              <a:t>mn</a:t>
            </a:r>
            <a:r>
              <a:rPr lang="en-US" altLang="zh-CN" dirty="0"/>
              <a:t> </a:t>
            </a:r>
            <a:r>
              <a:rPr lang="zh-CN" altLang="zh-CN" dirty="0"/>
              <a:t>，使得每一个棋盘的情况变多，使得搜索的分支数增加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但是与行数</a:t>
            </a:r>
            <a:r>
              <a:rPr lang="en-US" altLang="zh-CN" dirty="0"/>
              <a:t>m</a:t>
            </a:r>
            <a:r>
              <a:rPr lang="zh-CN" altLang="zh-CN" dirty="0"/>
              <a:t>对比，</a:t>
            </a:r>
            <a:r>
              <a:rPr lang="en-US" altLang="zh-CN" dirty="0"/>
              <a:t>n</a:t>
            </a:r>
            <a:r>
              <a:rPr lang="zh-CN" altLang="zh-CN" dirty="0"/>
              <a:t>对时间开销的改变没有</a:t>
            </a:r>
            <a:r>
              <a:rPr lang="en-US" altLang="zh-CN" dirty="0"/>
              <a:t>m</a:t>
            </a:r>
            <a:r>
              <a:rPr lang="zh-CN" altLang="zh-CN" dirty="0"/>
              <a:t>那么大，因为</a:t>
            </a:r>
            <a:r>
              <a:rPr lang="en-US" altLang="zh-CN" dirty="0"/>
              <a:t>m</a:t>
            </a:r>
            <a:r>
              <a:rPr lang="zh-CN" altLang="zh-CN" dirty="0"/>
              <a:t>更多的决定了消去的可能（</a:t>
            </a:r>
            <a:r>
              <a:rPr lang="zh-CN" altLang="zh-CN" dirty="0">
                <a:solidFill>
                  <a:srgbClr val="FFFF00"/>
                </a:solidFill>
              </a:rPr>
              <a:t>消去方块后，沿着行方向掉落</a:t>
            </a:r>
            <a:r>
              <a:rPr lang="zh-CN" altLang="zh-CN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86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388" y="259020"/>
            <a:ext cx="9001462" cy="820102"/>
          </a:xfrm>
        </p:spPr>
        <p:txBody>
          <a:bodyPr/>
          <a:lstStyle/>
          <a:p>
            <a:r>
              <a:rPr lang="zh-CN" altLang="en-US"/>
              <a:t>得分 </a:t>
            </a:r>
            <a:r>
              <a:rPr lang="zh-CN" altLang="en-US" dirty="0"/>
              <a:t>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003" y="1094094"/>
            <a:ext cx="4775051" cy="46196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得分测试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01197-D58D-4842-8786-6C3C72C4F067}"/>
              </a:ext>
            </a:extLst>
          </p:cNvPr>
          <p:cNvSpPr txBox="1"/>
          <p:nvPr/>
        </p:nvSpPr>
        <p:spPr>
          <a:xfrm>
            <a:off x="1978733" y="1518403"/>
            <a:ext cx="7500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测试规模：</a:t>
            </a:r>
            <a:r>
              <a:rPr lang="en-US" altLang="zh-CN" dirty="0"/>
              <a:t>k=6 m=8 n=8 x=1,2,3,4,5</a:t>
            </a:r>
            <a:r>
              <a:rPr lang="zh-CN" altLang="zh-CN" dirty="0"/>
              <a:t>，横坐标操作次数，纵坐标时间</a:t>
            </a:r>
            <a:r>
              <a:rPr lang="en-US" altLang="zh-CN" dirty="0"/>
              <a:t>(s)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9C90AEE-0900-4F44-8A00-8F14996E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63383"/>
              </p:ext>
            </p:extLst>
          </p:nvPr>
        </p:nvGraphicFramePr>
        <p:xfrm>
          <a:off x="290342" y="2053743"/>
          <a:ext cx="5438776" cy="208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968">
                  <a:extLst>
                    <a:ext uri="{9D8B030D-6E8A-4147-A177-3AD203B41FA5}">
                      <a16:colId xmlns:a16="http://schemas.microsoft.com/office/drawing/2014/main" val="3950942167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859869465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4254334983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2910833692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4023193590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3218284497"/>
                    </a:ext>
                  </a:extLst>
                </a:gridCol>
                <a:gridCol w="776968">
                  <a:extLst>
                    <a:ext uri="{9D8B030D-6E8A-4147-A177-3AD203B41FA5}">
                      <a16:colId xmlns:a16="http://schemas.microsoft.com/office/drawing/2014/main" val="1333985027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操作次数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056333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平均得分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930448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方法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回溯法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9.25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12.65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16.2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20.65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133297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10.2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12.8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73678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8.6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10.9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12.05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16.75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684269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8.8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11.4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13.7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18.15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6693804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topk=7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11.75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19.15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104212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记忆化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9.25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12.65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16.2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20.65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3471321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17EC7F7-E76F-417B-AABE-04680C5B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2051184"/>
            <a:ext cx="6102295" cy="3667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07565F-F894-4CC7-98BB-46B0693252CF}"/>
              </a:ext>
            </a:extLst>
          </p:cNvPr>
          <p:cNvSpPr txBox="1"/>
          <p:nvPr/>
        </p:nvSpPr>
        <p:spPr>
          <a:xfrm>
            <a:off x="290342" y="4387790"/>
            <a:ext cx="5134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总结：可以看到，回溯法和记忆回溯法的得分总是最大的，因为回溯法是全局最优解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而剪枝回溯法，随着保留的分支数目的增加，</a:t>
            </a:r>
            <a:r>
              <a:rPr lang="zh-CN" altLang="zh-CN" b="1" dirty="0">
                <a:solidFill>
                  <a:srgbClr val="FFFF00"/>
                </a:solidFill>
              </a:rPr>
              <a:t>即随着</a:t>
            </a:r>
            <a:r>
              <a:rPr lang="en-US" altLang="zh-CN" b="1" dirty="0" err="1">
                <a:solidFill>
                  <a:srgbClr val="FFFF00"/>
                </a:solidFill>
              </a:rPr>
              <a:t>topk</a:t>
            </a:r>
            <a:r>
              <a:rPr lang="zh-CN" altLang="zh-CN" b="1" dirty="0">
                <a:solidFill>
                  <a:srgbClr val="FFFF00"/>
                </a:solidFill>
              </a:rPr>
              <a:t>的增加，得分逐渐逼近回溯法的得分（上界）</a:t>
            </a:r>
            <a:r>
              <a:rPr lang="zh-CN" altLang="zh-CN" dirty="0"/>
              <a:t>，这表明保留的分支越多，越容易逼近全局最优解，这也符合我们的认知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71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269" y="136083"/>
            <a:ext cx="9001462" cy="957263"/>
          </a:xfrm>
        </p:spPr>
        <p:txBody>
          <a:bodyPr/>
          <a:lstStyle/>
          <a:p>
            <a:r>
              <a:rPr lang="zh-CN" altLang="en-US" dirty="0"/>
              <a:t>测试数据：总结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208E5D-C7BE-4453-B4B3-99B76270629A}"/>
              </a:ext>
            </a:extLst>
          </p:cNvPr>
          <p:cNvSpPr txBox="1"/>
          <p:nvPr/>
        </p:nvSpPr>
        <p:spPr>
          <a:xfrm>
            <a:off x="1081086" y="4093251"/>
            <a:ext cx="10639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可以看到保留</a:t>
            </a:r>
            <a:r>
              <a:rPr lang="en-US" altLang="zh-CN" dirty="0"/>
              <a:t>7</a:t>
            </a:r>
            <a:r>
              <a:rPr lang="zh-CN" altLang="zh-CN" dirty="0"/>
              <a:t>或</a:t>
            </a:r>
            <a:r>
              <a:rPr lang="en-US" altLang="zh-CN" dirty="0"/>
              <a:t>5</a:t>
            </a:r>
            <a:r>
              <a:rPr lang="zh-CN" altLang="zh-CN" dirty="0"/>
              <a:t>个分支的剪枝回溯法最能够逼近最优解，而且耗时相当少，而且在可以接受的程度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而保留</a:t>
            </a:r>
            <a:r>
              <a:rPr lang="en-US" altLang="zh-CN" dirty="0"/>
              <a:t>3</a:t>
            </a:r>
            <a:r>
              <a:rPr lang="zh-CN" altLang="zh-CN" dirty="0"/>
              <a:t>个分支的剪枝回溯法在得分上稍显劣势，但是运行速度比</a:t>
            </a:r>
            <a:r>
              <a:rPr lang="en-US" altLang="zh-CN" dirty="0"/>
              <a:t>5</a:t>
            </a:r>
            <a:r>
              <a:rPr lang="zh-CN" altLang="zh-CN" dirty="0"/>
              <a:t>或</a:t>
            </a:r>
            <a:r>
              <a:rPr lang="en-US" altLang="zh-CN" dirty="0"/>
              <a:t>7</a:t>
            </a:r>
            <a:r>
              <a:rPr lang="zh-CN" altLang="zh-CN" dirty="0"/>
              <a:t>的剪枝快很多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而保留</a:t>
            </a:r>
            <a:r>
              <a:rPr lang="en-US" altLang="zh-CN" dirty="0"/>
              <a:t>1</a:t>
            </a:r>
            <a:r>
              <a:rPr lang="zh-CN" altLang="zh-CN" dirty="0"/>
              <a:t>个分支（即贪心法）是最快的，但是得出的得分却很低，</a:t>
            </a:r>
            <a:r>
              <a:rPr lang="zh-CN" altLang="zh-CN" b="1" dirty="0"/>
              <a:t>因为一个</a:t>
            </a:r>
            <a:r>
              <a:rPr lang="zh-CN" altLang="en-US" b="1" dirty="0"/>
              <a:t>套路深似海</a:t>
            </a:r>
            <a:r>
              <a:rPr lang="zh-CN" altLang="zh-CN" b="1" dirty="0"/>
              <a:t>的消消乐选手往往需要通过舍弃局部最优，来为后续的消去拼凑更优的解</a:t>
            </a:r>
            <a:r>
              <a:rPr lang="zh-CN" altLang="zh-CN" dirty="0"/>
              <a:t>，这和贪心的“无后效性”矛盾，自然不能用贪心法得出最优解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/>
              <a:t>带记忆化的回溯法可以有效缩短时间，但是在面对大规模问题，仍然具有相当的时间复杂度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AEA705-F3FD-4052-8A4A-38D04D6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223628"/>
            <a:ext cx="4557488" cy="2739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893BA7-C671-4C41-9C47-32EE9E46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38" y="1223628"/>
            <a:ext cx="4557487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19" y="433387"/>
            <a:ext cx="9001462" cy="1042988"/>
          </a:xfrm>
        </p:spPr>
        <p:txBody>
          <a:bodyPr/>
          <a:lstStyle/>
          <a:p>
            <a:r>
              <a:rPr lang="zh-CN" altLang="en-US" dirty="0"/>
              <a:t>图形演示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7334ED-F4CB-41D2-BC29-2C70E31A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7287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144" y="190499"/>
            <a:ext cx="9001462" cy="1014413"/>
          </a:xfrm>
        </p:spPr>
        <p:txBody>
          <a:bodyPr/>
          <a:lstStyle/>
          <a:p>
            <a:r>
              <a:rPr lang="zh-CN" altLang="en-US" dirty="0"/>
              <a:t>消消乐：问题总结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1CC442-7D4D-45BD-AE4D-E04AEBA99672}"/>
              </a:ext>
            </a:extLst>
          </p:cNvPr>
          <p:cNvSpPr txBox="1"/>
          <p:nvPr/>
        </p:nvSpPr>
        <p:spPr>
          <a:xfrm>
            <a:off x="2081044" y="1771649"/>
            <a:ext cx="84059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记忆化的回溯法能够有效减少时间开销，而且节省的时间开销随着规模的扩大而增加，但是在小规模问题时，因为查询和保存操作需要一定的时间，所以会略慢于回溯法，而查询和插入的过程</a:t>
            </a:r>
            <a:r>
              <a:rPr lang="zh-CN" altLang="en-US" dirty="0"/>
              <a:t>开销</a:t>
            </a:r>
            <a:r>
              <a:rPr lang="zh-CN" altLang="zh-CN" dirty="0"/>
              <a:t>可以通过</a:t>
            </a:r>
            <a:r>
              <a:rPr lang="zh-CN" altLang="zh-CN" dirty="0">
                <a:solidFill>
                  <a:srgbClr val="FFFF00"/>
                </a:solidFill>
              </a:rPr>
              <a:t>更好的哈希函数</a:t>
            </a:r>
            <a:r>
              <a:rPr lang="zh-CN" altLang="zh-CN" dirty="0"/>
              <a:t>来解决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>
                <a:solidFill>
                  <a:srgbClr val="FFFF00"/>
                </a:solidFill>
              </a:rPr>
              <a:t>消去方块后可能形成新的可以消去的方块</a:t>
            </a:r>
            <a:r>
              <a:rPr lang="zh-CN" altLang="zh-CN" dirty="0"/>
              <a:t>，这点在计算得分的时候及其容易出错，消去方块一定要保证消到无可在消，这个过程可以用递归进行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因为回溯法是递归的，一旦有错误满盘皆错，所以在递归之前，应该改好一次回溯法的</a:t>
            </a:r>
            <a:r>
              <a:rPr lang="en-US" altLang="zh-CN" dirty="0"/>
              <a:t>bug</a:t>
            </a:r>
            <a:r>
              <a:rPr lang="zh-CN" altLang="zh-CN" dirty="0"/>
              <a:t>，否则调试起来非常困难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回溯法一定要通过小规模样例，打印回溯过程，以及结果，以确保正确性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因为</a:t>
            </a:r>
            <a:r>
              <a:rPr lang="en-US" altLang="zh-CN" dirty="0">
                <a:solidFill>
                  <a:srgbClr val="FFFF00"/>
                </a:solidFill>
              </a:rPr>
              <a:t>for</a:t>
            </a:r>
            <a:r>
              <a:rPr lang="zh-CN" altLang="zh-CN" dirty="0">
                <a:solidFill>
                  <a:srgbClr val="FFFF00"/>
                </a:solidFill>
              </a:rPr>
              <a:t>循环</a:t>
            </a:r>
            <a:r>
              <a:rPr lang="en-US" altLang="zh-CN" dirty="0" err="1">
                <a:solidFill>
                  <a:srgbClr val="FFFF00"/>
                </a:solidFill>
              </a:rPr>
              <a:t>ij</a:t>
            </a:r>
            <a:r>
              <a:rPr lang="zh-CN" altLang="zh-CN" dirty="0">
                <a:solidFill>
                  <a:srgbClr val="FFFF00"/>
                </a:solidFill>
              </a:rPr>
              <a:t>从小到大</a:t>
            </a:r>
            <a:r>
              <a:rPr lang="zh-CN" altLang="zh-CN" dirty="0"/>
              <a:t>，坐标系是 ↓→</a:t>
            </a:r>
            <a:r>
              <a:rPr lang="en-US" altLang="zh-CN" dirty="0"/>
              <a:t>  </a:t>
            </a:r>
            <a:r>
              <a:rPr lang="zh-CN" altLang="zh-CN" dirty="0"/>
              <a:t>而不是↑→，在</a:t>
            </a:r>
            <a:r>
              <a:rPr lang="en-US" altLang="zh-CN" dirty="0"/>
              <a:t>debug</a:t>
            </a:r>
            <a:r>
              <a:rPr lang="zh-CN" altLang="zh-CN" dirty="0"/>
              <a:t>的时候要注意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5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19" y="213678"/>
            <a:ext cx="6370171" cy="1020762"/>
          </a:xfrm>
        </p:spPr>
        <p:txBody>
          <a:bodyPr/>
          <a:lstStyle/>
          <a:p>
            <a:r>
              <a:rPr lang="zh-CN" altLang="en-US" dirty="0"/>
              <a:t>消消乐：问题描述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988" y="1448118"/>
            <a:ext cx="9133691" cy="1072752"/>
          </a:xfrm>
        </p:spPr>
        <p:txBody>
          <a:bodyPr/>
          <a:lstStyle/>
          <a:p>
            <a:r>
              <a:rPr lang="zh-CN" altLang="zh-CN" dirty="0">
                <a:effectLst/>
              </a:rPr>
              <a:t>消消乐问题，如果有连续三个同类方块，那么消去得</a:t>
            </a:r>
            <a:r>
              <a:rPr lang="en-US" altLang="zh-CN" dirty="0">
                <a:effectLst/>
              </a:rPr>
              <a:t>1</a:t>
            </a:r>
            <a:r>
              <a:rPr lang="zh-CN" altLang="zh-CN" dirty="0">
                <a:effectLst/>
              </a:rPr>
              <a:t>分，</a:t>
            </a:r>
            <a:r>
              <a:rPr lang="en-US" altLang="zh-CN" dirty="0">
                <a:effectLst/>
              </a:rPr>
              <a:t>4</a:t>
            </a:r>
            <a:r>
              <a:rPr lang="zh-CN" altLang="zh-CN" dirty="0">
                <a:effectLst/>
              </a:rPr>
              <a:t>个</a:t>
            </a:r>
            <a:r>
              <a:rPr lang="en-US" altLang="zh-CN" dirty="0">
                <a:effectLst/>
              </a:rPr>
              <a:t>4</a:t>
            </a:r>
            <a:r>
              <a:rPr lang="zh-CN" altLang="zh-CN" dirty="0">
                <a:effectLst/>
              </a:rPr>
              <a:t>分，</a:t>
            </a:r>
            <a:r>
              <a:rPr lang="en-US" altLang="zh-CN" dirty="0">
                <a:effectLst/>
              </a:rPr>
              <a:t>5</a:t>
            </a:r>
            <a:r>
              <a:rPr lang="zh-CN" altLang="zh-CN" dirty="0">
                <a:effectLst/>
              </a:rPr>
              <a:t>个</a:t>
            </a:r>
            <a:r>
              <a:rPr lang="en-US" altLang="zh-CN" dirty="0">
                <a:effectLst/>
              </a:rPr>
              <a:t>10</a:t>
            </a:r>
            <a:r>
              <a:rPr lang="zh-CN" altLang="zh-CN" dirty="0">
                <a:effectLst/>
              </a:rPr>
              <a:t>分，</a:t>
            </a:r>
            <a:r>
              <a:rPr lang="en-US" altLang="zh-CN" dirty="0">
                <a:effectLst/>
              </a:rPr>
              <a:t>K</a:t>
            </a:r>
            <a:r>
              <a:rPr lang="zh-CN" altLang="zh-CN" dirty="0">
                <a:effectLst/>
              </a:rPr>
              <a:t>为方块的种类，</a:t>
            </a:r>
            <a:r>
              <a:rPr lang="en-US" altLang="zh-CN" dirty="0">
                <a:effectLst/>
              </a:rPr>
              <a:t>M,N</a:t>
            </a:r>
            <a:r>
              <a:rPr lang="zh-CN" altLang="zh-CN" dirty="0">
                <a:effectLst/>
              </a:rPr>
              <a:t>为棋盘尺寸，</a:t>
            </a:r>
            <a:r>
              <a:rPr lang="en-US" altLang="zh-CN" dirty="0">
                <a:effectLst/>
              </a:rPr>
              <a:t>X</a:t>
            </a:r>
            <a:r>
              <a:rPr lang="zh-CN" altLang="zh-CN" dirty="0">
                <a:effectLst/>
              </a:rPr>
              <a:t>为可以移动的次数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156B90-54F6-42F3-9847-A11F089DF17E}"/>
              </a:ext>
            </a:extLst>
          </p:cNvPr>
          <p:cNvSpPr txBox="1"/>
          <p:nvPr/>
        </p:nvSpPr>
        <p:spPr>
          <a:xfrm>
            <a:off x="5506722" y="3549779"/>
            <a:ext cx="6746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 </a:t>
            </a:r>
            <a:r>
              <a:rPr lang="zh-CN" altLang="zh-CN" dirty="0"/>
              <a:t>给定</a:t>
            </a:r>
            <a:r>
              <a:rPr lang="en-US" altLang="zh-CN" dirty="0"/>
              <a:t>K, M, N</a:t>
            </a:r>
            <a:r>
              <a:rPr lang="zh-CN" altLang="zh-CN" dirty="0"/>
              <a:t>编写代码计算通过一步操作（</a:t>
            </a:r>
            <a:r>
              <a:rPr lang="en-US" altLang="zh-CN" dirty="0"/>
              <a:t>X=1</a:t>
            </a:r>
            <a:r>
              <a:rPr lang="zh-CN" altLang="zh-CN" dirty="0"/>
              <a:t>）可得的最大得分。例如，</a:t>
            </a:r>
            <a:r>
              <a:rPr lang="en-US" altLang="zh-CN" dirty="0"/>
              <a:t>K=4, M=8, N=4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在</a:t>
            </a:r>
            <a:r>
              <a:rPr lang="en-US" altLang="zh-CN" dirty="0"/>
              <a:t>1</a:t>
            </a:r>
            <a:r>
              <a:rPr lang="zh-CN" altLang="zh-CN" dirty="0"/>
              <a:t>的基础上利用回溯算法，找出</a:t>
            </a:r>
            <a:r>
              <a:rPr lang="en-US" altLang="zh-CN" dirty="0"/>
              <a:t>X</a:t>
            </a:r>
            <a:r>
              <a:rPr lang="zh-CN" altLang="zh-CN" dirty="0"/>
              <a:t>交换步骤之后的最大得分。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对于数值较大的</a:t>
            </a:r>
            <a:r>
              <a:rPr lang="en-US" altLang="zh-CN" dirty="0"/>
              <a:t>K</a:t>
            </a:r>
            <a:r>
              <a:rPr lang="zh-CN" altLang="zh-CN" dirty="0"/>
              <a:t>、</a:t>
            </a:r>
            <a:r>
              <a:rPr lang="en-US" altLang="zh-CN" dirty="0"/>
              <a:t>M</a:t>
            </a:r>
            <a:r>
              <a:rPr lang="zh-CN" altLang="zh-CN" dirty="0"/>
              <a:t>、</a:t>
            </a:r>
            <a:r>
              <a:rPr lang="en-US" altLang="zh-CN" dirty="0"/>
              <a:t>N</a:t>
            </a:r>
            <a:r>
              <a:rPr lang="zh-CN" altLang="zh-CN" dirty="0"/>
              <a:t>、</a:t>
            </a:r>
            <a:r>
              <a:rPr lang="en-US" altLang="zh-CN" dirty="0"/>
              <a:t>X</a:t>
            </a:r>
            <a:r>
              <a:rPr lang="zh-CN" altLang="zh-CN" dirty="0"/>
              <a:t>，在允许近似最优解的情况下，对</a:t>
            </a:r>
            <a:r>
              <a:rPr lang="en-US" altLang="zh-CN" dirty="0"/>
              <a:t>2</a:t>
            </a:r>
            <a:r>
              <a:rPr lang="zh-CN" altLang="zh-CN" dirty="0"/>
              <a:t>中实现的算法进行优化剪枝。并与内容</a:t>
            </a:r>
            <a:r>
              <a:rPr lang="en-US" altLang="zh-CN" dirty="0"/>
              <a:t>2</a:t>
            </a:r>
            <a:r>
              <a:rPr lang="zh-CN" altLang="zh-CN" dirty="0"/>
              <a:t>中最终结果和执行速度进行比较。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A00D3F-CB6F-486F-9F74-F9229241C5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3880"/>
            <a:ext cx="5293359" cy="3754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6D6D96-AFEB-4BC3-843F-A77009567794}"/>
              </a:ext>
            </a:extLst>
          </p:cNvPr>
          <p:cNvSpPr txBox="1"/>
          <p:nvPr/>
        </p:nvSpPr>
        <p:spPr>
          <a:xfrm>
            <a:off x="3464560" y="4390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样例数据</a:t>
            </a:r>
          </a:p>
        </p:txBody>
      </p:sp>
    </p:spTree>
    <p:extLst>
      <p:ext uri="{BB962C8B-B14F-4D97-AF65-F5344CB8AC3E}">
        <p14:creationId xmlns:p14="http://schemas.microsoft.com/office/powerpoint/2010/main" val="257039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989" y="365125"/>
            <a:ext cx="9001462" cy="873760"/>
          </a:xfrm>
        </p:spPr>
        <p:txBody>
          <a:bodyPr/>
          <a:lstStyle/>
          <a:p>
            <a:r>
              <a:rPr lang="zh-CN" altLang="en-US" dirty="0"/>
              <a:t>消消乐：回溯法求解原理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81FA49-E82A-4F41-B95C-42B895108277}"/>
              </a:ext>
            </a:extLst>
          </p:cNvPr>
          <p:cNvSpPr txBox="1"/>
          <p:nvPr/>
        </p:nvSpPr>
        <p:spPr>
          <a:xfrm>
            <a:off x="1782468" y="1442720"/>
            <a:ext cx="862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回溯法：</a:t>
            </a:r>
            <a:r>
              <a:rPr lang="zh-CN" altLang="zh-CN" dirty="0"/>
              <a:t>对于棋盘中的每一个方块，我们都可以做四个操作：与 上 下 左 右 交换</a:t>
            </a:r>
          </a:p>
          <a:p>
            <a:r>
              <a:rPr lang="zh-CN" altLang="zh-CN" dirty="0"/>
              <a:t>对于每个操作，都可能产生方块的消除，进而产生新的棋盘状态，而这些新状态又可以继续操作，进而可以通过回溯法</a:t>
            </a:r>
            <a:r>
              <a:rPr lang="zh-CN" altLang="zh-CN" b="1" dirty="0"/>
              <a:t>遍历每个状态</a:t>
            </a:r>
            <a:r>
              <a:rPr lang="zh-CN" altLang="zh-CN" dirty="0"/>
              <a:t>来查看所有操作的可能的得分，找到最大的得分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6629B-477E-4E8C-BEA4-98C2126D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2520950"/>
            <a:ext cx="6858000" cy="4133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289F77-1408-42B7-86B9-AC36D60457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041" y="3138171"/>
            <a:ext cx="4070032" cy="11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389" y="451803"/>
            <a:ext cx="9001462" cy="72675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回溯法样例得分测试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7C4396-45EF-4FC7-98FE-08E1B5B5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828" y="1346518"/>
            <a:ext cx="10556091" cy="1112202"/>
          </a:xfrm>
        </p:spPr>
        <p:txBody>
          <a:bodyPr/>
          <a:lstStyle/>
          <a:p>
            <a:r>
              <a:rPr lang="zh-CN" altLang="zh-CN" dirty="0">
                <a:effectLst/>
              </a:rPr>
              <a:t>最大得分测试：样例：老师提供的样例 </a:t>
            </a:r>
            <a:r>
              <a:rPr lang="en-US" altLang="zh-CN" dirty="0">
                <a:effectLst/>
              </a:rPr>
              <a:t>k=4 n=8 m=4 x=1,2,3,4,5,6,7,8,9 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2EDA9-CA5E-4E33-85A2-D7E335518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86960" y="2002353"/>
            <a:ext cx="2743200" cy="21627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900C6-1BE9-42B3-8EE0-E31C72D4583C}"/>
              </a:ext>
            </a:extLst>
          </p:cNvPr>
          <p:cNvSpPr txBox="1"/>
          <p:nvPr/>
        </p:nvSpPr>
        <p:spPr>
          <a:xfrm>
            <a:off x="1364764" y="1964174"/>
            <a:ext cx="36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移动一次：</a:t>
            </a:r>
            <a:r>
              <a:rPr lang="zh-CN" altLang="zh-CN" dirty="0"/>
              <a:t>回溯法最大得分</a:t>
            </a:r>
            <a:r>
              <a:rPr lang="zh-CN" altLang="en-US" dirty="0"/>
              <a:t>：</a:t>
            </a:r>
            <a:r>
              <a:rPr lang="en-US" altLang="zh-CN" dirty="0"/>
              <a:t> 4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EAD277-3BA0-4CE6-91E0-D0BDA3847E57}"/>
              </a:ext>
            </a:extLst>
          </p:cNvPr>
          <p:cNvSpPr txBox="1"/>
          <p:nvPr/>
        </p:nvSpPr>
        <p:spPr>
          <a:xfrm>
            <a:off x="1364764" y="4378962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移动两次：</a:t>
            </a:r>
            <a:r>
              <a:rPr lang="zh-CN" altLang="zh-CN" dirty="0"/>
              <a:t>回溯法最大得分</a:t>
            </a:r>
            <a:r>
              <a:rPr lang="zh-CN" altLang="en-US" dirty="0"/>
              <a:t>：</a:t>
            </a:r>
            <a:r>
              <a:rPr lang="en-US" altLang="zh-CN" dirty="0"/>
              <a:t>9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D43207-CFE9-4D12-8F7A-4A6D20BF92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6960" y="4378962"/>
            <a:ext cx="4329604" cy="21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A9782-7081-43D9-B13A-01B18633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74" y="223519"/>
            <a:ext cx="9804251" cy="797243"/>
          </a:xfrm>
        </p:spPr>
        <p:txBody>
          <a:bodyPr/>
          <a:lstStyle/>
          <a:p>
            <a:r>
              <a:rPr lang="zh-CN" altLang="en-US" dirty="0"/>
              <a:t>回溯法样例得分测试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E842BB-D40B-406F-950B-EBE4646FB494}"/>
              </a:ext>
            </a:extLst>
          </p:cNvPr>
          <p:cNvSpPr txBox="1"/>
          <p:nvPr/>
        </p:nvSpPr>
        <p:spPr>
          <a:xfrm>
            <a:off x="1544320" y="1188720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移动三次</a:t>
            </a:r>
            <a:r>
              <a:rPr lang="zh-CN" altLang="en-US" b="1" dirty="0"/>
              <a:t> </a:t>
            </a:r>
            <a:r>
              <a:rPr lang="zh-CN" altLang="zh-CN" dirty="0"/>
              <a:t>回溯法最大得分：</a:t>
            </a:r>
            <a:r>
              <a:rPr lang="en-US" altLang="zh-CN" dirty="0"/>
              <a:t>15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76D6E-3A98-4706-9C46-42DC86D1D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64150" y="1184178"/>
            <a:ext cx="4489450" cy="17641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E775EA-37EE-4952-936D-FF078912ECBA}"/>
              </a:ext>
            </a:extLst>
          </p:cNvPr>
          <p:cNvSpPr txBox="1"/>
          <p:nvPr/>
        </p:nvSpPr>
        <p:spPr>
          <a:xfrm>
            <a:off x="1544320" y="3105834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移动四次</a:t>
            </a:r>
            <a:r>
              <a:rPr lang="en-US" altLang="zh-CN" b="1" dirty="0"/>
              <a:t> </a:t>
            </a:r>
            <a:r>
              <a:rPr lang="zh-CN" altLang="zh-CN" dirty="0"/>
              <a:t>回溯法最大得分：</a:t>
            </a:r>
            <a:r>
              <a:rPr lang="en-US" altLang="zh-CN" dirty="0"/>
              <a:t>17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CF2217-C8C4-4160-A0DC-C7A17C5D56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4150" y="3027901"/>
            <a:ext cx="5556250" cy="17989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9D7F39-8A9D-43B7-ACDB-8709D4D0CC76}"/>
              </a:ext>
            </a:extLst>
          </p:cNvPr>
          <p:cNvSpPr txBox="1"/>
          <p:nvPr/>
        </p:nvSpPr>
        <p:spPr>
          <a:xfrm>
            <a:off x="1544320" y="5022949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移动五次</a:t>
            </a:r>
            <a:r>
              <a:rPr lang="en-US" altLang="zh-CN" b="1" dirty="0"/>
              <a:t> </a:t>
            </a:r>
            <a:r>
              <a:rPr lang="zh-CN" altLang="zh-CN" dirty="0"/>
              <a:t>回溯法最大得分：</a:t>
            </a:r>
            <a:r>
              <a:rPr lang="en-US" altLang="zh-CN" dirty="0"/>
              <a:t>20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4A0CCD-4F40-4608-984B-E5F882A837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64150" y="4955444"/>
            <a:ext cx="6816091" cy="17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D41DE63-A603-4B7E-8497-AC850B266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74" y="223519"/>
            <a:ext cx="9804251" cy="797243"/>
          </a:xfrm>
        </p:spPr>
        <p:txBody>
          <a:bodyPr/>
          <a:lstStyle/>
          <a:p>
            <a:r>
              <a:rPr lang="zh-CN" altLang="en-US" dirty="0"/>
              <a:t>回溯法样例得分测试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EE4AC3-D823-4879-ABF5-5791BDED4AAF}"/>
              </a:ext>
            </a:extLst>
          </p:cNvPr>
          <p:cNvSpPr txBox="1"/>
          <p:nvPr/>
        </p:nvSpPr>
        <p:spPr>
          <a:xfrm>
            <a:off x="792480" y="1795551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</a:t>
            </a:r>
            <a:r>
              <a:rPr lang="en-US" altLang="zh-CN" b="1" dirty="0"/>
              <a:t>6</a:t>
            </a:r>
            <a:r>
              <a:rPr lang="zh-CN" altLang="zh-CN" b="1" dirty="0"/>
              <a:t>次</a:t>
            </a:r>
            <a:endParaRPr lang="zh-CN" altLang="zh-CN" dirty="0"/>
          </a:p>
          <a:p>
            <a:r>
              <a:rPr lang="zh-CN" altLang="zh-CN" dirty="0"/>
              <a:t>回溯法最大得分：</a:t>
            </a:r>
            <a:r>
              <a:rPr lang="en-US" altLang="zh-CN" dirty="0"/>
              <a:t>21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90FBA1-5DAD-4546-9847-0FF313EA4EB3}"/>
              </a:ext>
            </a:extLst>
          </p:cNvPr>
          <p:cNvSpPr txBox="1"/>
          <p:nvPr/>
        </p:nvSpPr>
        <p:spPr>
          <a:xfrm>
            <a:off x="792480" y="3861067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</a:t>
            </a:r>
            <a:r>
              <a:rPr lang="en-US" altLang="zh-CN" b="1" dirty="0"/>
              <a:t>7</a:t>
            </a:r>
            <a:r>
              <a:rPr lang="zh-CN" altLang="zh-CN" b="1" dirty="0"/>
              <a:t>次：</a:t>
            </a:r>
            <a:endParaRPr lang="zh-CN" altLang="zh-CN" dirty="0"/>
          </a:p>
          <a:p>
            <a:r>
              <a:rPr lang="zh-CN" altLang="zh-CN" dirty="0"/>
              <a:t>回溯法最大得分：</a:t>
            </a:r>
            <a:r>
              <a:rPr lang="en-US" altLang="zh-CN" dirty="0"/>
              <a:t>22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F8CAF5-EE0B-43BF-9AEC-ACABE46443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9022" y="1686560"/>
            <a:ext cx="7020878" cy="1742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57C1FF-6DED-449E-8EA6-FE2A977E97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9022" y="3850640"/>
            <a:ext cx="8034338" cy="17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FCD081-9E88-494D-B8EE-908F5637F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434" y="233679"/>
            <a:ext cx="9804251" cy="797243"/>
          </a:xfrm>
        </p:spPr>
        <p:txBody>
          <a:bodyPr/>
          <a:lstStyle/>
          <a:p>
            <a:r>
              <a:rPr lang="zh-CN" altLang="en-US" dirty="0"/>
              <a:t>回溯法样例得分测试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AD6E0-65D2-45D8-986B-16036E11218D}"/>
              </a:ext>
            </a:extLst>
          </p:cNvPr>
          <p:cNvSpPr txBox="1"/>
          <p:nvPr/>
        </p:nvSpPr>
        <p:spPr>
          <a:xfrm>
            <a:off x="401394" y="140208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</a:t>
            </a:r>
            <a:r>
              <a:rPr lang="en-US" altLang="zh-CN" b="1" dirty="0"/>
              <a:t>8</a:t>
            </a:r>
            <a:r>
              <a:rPr lang="zh-CN" altLang="zh-CN" b="1" dirty="0"/>
              <a:t>次：</a:t>
            </a:r>
            <a:endParaRPr lang="zh-CN" altLang="zh-CN" dirty="0"/>
          </a:p>
          <a:p>
            <a:r>
              <a:rPr lang="zh-CN" altLang="zh-CN" dirty="0"/>
              <a:t>回溯法最大得分：</a:t>
            </a:r>
            <a:r>
              <a:rPr lang="en-US" altLang="zh-CN" dirty="0"/>
              <a:t>20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B5365-D515-40BF-A4EF-DC2AB3BB1E61}"/>
              </a:ext>
            </a:extLst>
          </p:cNvPr>
          <p:cNvSpPr txBox="1"/>
          <p:nvPr/>
        </p:nvSpPr>
        <p:spPr>
          <a:xfrm>
            <a:off x="401394" y="342900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移动</a:t>
            </a:r>
            <a:r>
              <a:rPr lang="en-US" altLang="zh-CN" b="1" dirty="0"/>
              <a:t>9</a:t>
            </a:r>
            <a:r>
              <a:rPr lang="zh-CN" altLang="zh-CN" b="1" dirty="0"/>
              <a:t>次</a:t>
            </a:r>
            <a:endParaRPr lang="zh-CN" altLang="zh-CN" dirty="0"/>
          </a:p>
          <a:p>
            <a:r>
              <a:rPr lang="zh-CN" altLang="zh-CN" dirty="0"/>
              <a:t>回溯法最大得分：</a:t>
            </a:r>
            <a:r>
              <a:rPr lang="en-US" altLang="zh-CN" dirty="0"/>
              <a:t>15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1AD53B-A460-44DA-85A6-A6C28A2F9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7588" y="1402080"/>
            <a:ext cx="8000365" cy="1732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BA2ECD-E1D4-49E0-9AB2-1919230AF0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7588" y="3429000"/>
            <a:ext cx="8828492" cy="17322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866C08-F0F3-4599-A383-E3DDD9FCBA42}"/>
              </a:ext>
            </a:extLst>
          </p:cNvPr>
          <p:cNvSpPr txBox="1"/>
          <p:nvPr/>
        </p:nvSpPr>
        <p:spPr>
          <a:xfrm>
            <a:off x="401394" y="5638800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移动</a:t>
            </a:r>
            <a:r>
              <a:rPr lang="en-US" altLang="zh-CN" dirty="0"/>
              <a:t>10</a:t>
            </a:r>
            <a:r>
              <a:rPr lang="zh-CN" altLang="en-US" dirty="0"/>
              <a:t>次：无法做到</a:t>
            </a:r>
          </a:p>
        </p:txBody>
      </p:sp>
    </p:spTree>
    <p:extLst>
      <p:ext uri="{BB962C8B-B14F-4D97-AF65-F5344CB8AC3E}">
        <p14:creationId xmlns:p14="http://schemas.microsoft.com/office/powerpoint/2010/main" val="1090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FF8EB-76B2-440F-8E47-57B20381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5" y="356028"/>
            <a:ext cx="10353761" cy="1326321"/>
          </a:xfrm>
        </p:spPr>
        <p:txBody>
          <a:bodyPr/>
          <a:lstStyle/>
          <a:p>
            <a:r>
              <a:rPr lang="zh-CN" altLang="en-US" dirty="0"/>
              <a:t>回溯法：最大规模与时间复杂度分析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D45591-86C1-4DAC-875D-433426BA92FD}"/>
              </a:ext>
            </a:extLst>
          </p:cNvPr>
          <p:cNvSpPr txBox="1"/>
          <p:nvPr/>
        </p:nvSpPr>
        <p:spPr>
          <a:xfrm>
            <a:off x="2079516" y="1682349"/>
            <a:ext cx="82044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极限规模：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zh-CN" dirty="0"/>
              <a:t>因为数据是随机生成的关系，时间并不好测量，具有很大的随机性，如下例子</a:t>
            </a:r>
          </a:p>
          <a:p>
            <a:r>
              <a:rPr lang="en-US" altLang="zh-CN" dirty="0"/>
              <a:t>K=8 m=8 n=8 x=7 </a:t>
            </a:r>
            <a:r>
              <a:rPr lang="zh-CN" altLang="zh-CN" dirty="0"/>
              <a:t>用时</a:t>
            </a:r>
            <a:r>
              <a:rPr lang="en-US" altLang="zh-CN" dirty="0"/>
              <a:t>79.054 s</a:t>
            </a:r>
            <a:endParaRPr lang="zh-CN" altLang="zh-CN" dirty="0"/>
          </a:p>
          <a:p>
            <a:r>
              <a:rPr lang="en-US" altLang="zh-CN" dirty="0"/>
              <a:t>K=8 m=9 n=9 x=7 </a:t>
            </a:r>
            <a:r>
              <a:rPr lang="zh-CN" altLang="zh-CN" dirty="0"/>
              <a:t>用时</a:t>
            </a:r>
            <a:r>
              <a:rPr lang="en-US" altLang="zh-CN" dirty="0"/>
              <a:t>12.284 s</a:t>
            </a:r>
            <a:endParaRPr lang="zh-CN" altLang="zh-CN" dirty="0"/>
          </a:p>
          <a:p>
            <a:r>
              <a:rPr lang="zh-CN" altLang="zh-CN" dirty="0"/>
              <a:t>但是这个规模</a:t>
            </a:r>
            <a:r>
              <a:rPr lang="en-US" altLang="zh-CN" dirty="0"/>
              <a:t>K=8 m=9 n=9 x=5</a:t>
            </a:r>
            <a:r>
              <a:rPr lang="zh-CN" altLang="zh-CN" dirty="0"/>
              <a:t>的随机样例，经过大量测试，能在</a:t>
            </a:r>
            <a:r>
              <a:rPr lang="en-US" altLang="zh-CN" dirty="0"/>
              <a:t>15s</a:t>
            </a:r>
            <a:r>
              <a:rPr lang="zh-CN" altLang="zh-CN" dirty="0"/>
              <a:t>左右解完</a:t>
            </a:r>
          </a:p>
          <a:p>
            <a:r>
              <a:rPr lang="zh-CN" altLang="zh-CN" dirty="0"/>
              <a:t>可以近似认为这就是求解问题的最大规模了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99801C-997B-4BA2-8B77-1DB69847DB6A}"/>
              </a:ext>
            </a:extLst>
          </p:cNvPr>
          <p:cNvSpPr txBox="1"/>
          <p:nvPr/>
        </p:nvSpPr>
        <p:spPr>
          <a:xfrm>
            <a:off x="2079516" y="4362555"/>
            <a:ext cx="86833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时间复杂度：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zh-CN" dirty="0"/>
              <a:t>每一个棋盘都有</a:t>
            </a:r>
            <a:r>
              <a:rPr lang="en-US" altLang="zh-CN" dirty="0"/>
              <a:t>m*n</a:t>
            </a:r>
            <a:r>
              <a:rPr lang="zh-CN" altLang="zh-CN" dirty="0"/>
              <a:t>个方块，每个方块有</a:t>
            </a:r>
            <a:r>
              <a:rPr lang="en-US" altLang="zh-CN" dirty="0"/>
              <a:t>4</a:t>
            </a:r>
            <a:r>
              <a:rPr lang="zh-CN" altLang="zh-CN" dirty="0"/>
              <a:t>种可能的移动方式，一共</a:t>
            </a:r>
            <a:r>
              <a:rPr lang="en-US" altLang="zh-CN" dirty="0"/>
              <a:t>4*m*n</a:t>
            </a:r>
            <a:r>
              <a:rPr lang="zh-CN" altLang="zh-CN" dirty="0"/>
              <a:t>种新状态，而消去方块的复杂度是</a:t>
            </a:r>
            <a:r>
              <a:rPr lang="en-US" altLang="zh-CN" dirty="0"/>
              <a:t>O(m*n)</a:t>
            </a:r>
            <a:r>
              <a:rPr lang="zh-CN" altLang="zh-CN" dirty="0"/>
              <a:t>，对每种状态都要消去方块，操作的次数是</a:t>
            </a:r>
            <a:r>
              <a:rPr lang="en-US" altLang="zh-CN" dirty="0"/>
              <a:t>x</a:t>
            </a:r>
            <a:r>
              <a:rPr lang="zh-CN" altLang="zh-CN" dirty="0"/>
              <a:t>意味着递归的深度是</a:t>
            </a:r>
            <a:r>
              <a:rPr lang="en-US" altLang="zh-CN" dirty="0"/>
              <a:t>x</a:t>
            </a:r>
            <a:r>
              <a:rPr lang="zh-CN" altLang="zh-CN" dirty="0"/>
              <a:t>，时间复杂度</a:t>
            </a:r>
            <a:r>
              <a:rPr lang="en-US" altLang="zh-CN" dirty="0"/>
              <a:t>  </a:t>
            </a:r>
            <a:r>
              <a:rPr lang="en-US" altLang="zh-CN" sz="3200" dirty="0"/>
              <a:t>O((m*n*m*n)</a:t>
            </a:r>
            <a:r>
              <a:rPr lang="en-US" altLang="zh-CN" sz="3200" baseline="30000" dirty="0"/>
              <a:t>x</a:t>
            </a:r>
            <a:r>
              <a:rPr lang="en-US" altLang="zh-CN" sz="3200" dirty="0"/>
              <a:t>) = O((m*n)</a:t>
            </a:r>
            <a:r>
              <a:rPr lang="en-US" altLang="zh-CN" sz="3200" baseline="30000" dirty="0"/>
              <a:t>2x</a:t>
            </a:r>
            <a:r>
              <a:rPr lang="en-US" altLang="zh-CN" sz="3200" dirty="0"/>
              <a:t>)</a:t>
            </a:r>
            <a:endParaRPr lang="zh-CN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00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A1D7-0688-4406-AE32-A1BE47E3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优化策略的引入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950862-BA50-4DE5-836E-7CC44900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74" y="1935921"/>
            <a:ext cx="10536525" cy="3855279"/>
          </a:xfrm>
        </p:spPr>
        <p:txBody>
          <a:bodyPr>
            <a:normAutofit/>
          </a:bodyPr>
          <a:lstStyle/>
          <a:p>
            <a:r>
              <a:rPr lang="zh-CN" altLang="en-US" dirty="0"/>
              <a:t>回溯法的时间开销过于拉跨，以至于面对大规模问题的时候无法工作，需要在允许的可行解范围内，找到一种折中的方案，得分能够接受，同时执行速度较快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剪枝回溯法：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分支数越多，搜索代价越大，保留有限的分支，以加快搜索的速度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记忆化：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保存已经搜索过的棋盘，下次再遇到相同的情况，直接返回该棋盘的答案，避免重复计算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400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118</TotalTime>
  <Words>1742</Words>
  <Application>Microsoft Office PowerPoint</Application>
  <PresentationFormat>宽屏</PresentationFormat>
  <Paragraphs>248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Arial</vt:lpstr>
      <vt:lpstr>Bookman Old Style</vt:lpstr>
      <vt:lpstr>Rockwell</vt:lpstr>
      <vt:lpstr>Damask</vt:lpstr>
      <vt:lpstr>实验3 消消乐实验</vt:lpstr>
      <vt:lpstr>消消乐：问题描述</vt:lpstr>
      <vt:lpstr>消消乐：回溯法求解原理</vt:lpstr>
      <vt:lpstr>回溯法样例得分测试</vt:lpstr>
      <vt:lpstr>回溯法样例得分测试</vt:lpstr>
      <vt:lpstr>回溯法样例得分测试</vt:lpstr>
      <vt:lpstr>回溯法样例得分测试</vt:lpstr>
      <vt:lpstr>回溯法：最大规模与时间复杂度分析</vt:lpstr>
      <vt:lpstr>优化策略的引入</vt:lpstr>
      <vt:lpstr>消消乐：回溯剪枝法求解原理</vt:lpstr>
      <vt:lpstr>消消乐：记忆化搜索原理</vt:lpstr>
      <vt:lpstr>时间测试</vt:lpstr>
      <vt:lpstr>时间测试</vt:lpstr>
      <vt:lpstr>时间测试：不同参数规模</vt:lpstr>
      <vt:lpstr>得分 测试</vt:lpstr>
      <vt:lpstr>测试数据：总结</vt:lpstr>
      <vt:lpstr>图形演示</vt:lpstr>
      <vt:lpstr>消消乐：问题总结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实验3 消消乐实验</dc:title>
  <dc:creator>long lee</dc:creator>
  <cp:lastModifiedBy>long lee</cp:lastModifiedBy>
  <cp:revision>140</cp:revision>
  <dcterms:created xsi:type="dcterms:W3CDTF">2020-05-02T06:41:09Z</dcterms:created>
  <dcterms:modified xsi:type="dcterms:W3CDTF">2020-05-11T05:57:55Z</dcterms:modified>
</cp:coreProperties>
</file>